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2" r:id="rId4"/>
    <p:sldId id="258" r:id="rId5"/>
    <p:sldId id="275" r:id="rId6"/>
    <p:sldId id="279" r:id="rId7"/>
    <p:sldId id="276" r:id="rId8"/>
    <p:sldId id="277" r:id="rId9"/>
    <p:sldId id="278" r:id="rId10"/>
    <p:sldId id="280" r:id="rId11"/>
    <p:sldId id="281" r:id="rId12"/>
    <p:sldId id="282" r:id="rId13"/>
    <p:sldId id="264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0"/>
    <p:restoredTop sz="94986"/>
  </p:normalViewPr>
  <p:slideViewPr>
    <p:cSldViewPr snapToGrid="0" snapToObjects="1">
      <p:cViewPr>
        <p:scale>
          <a:sx n="122" d="100"/>
          <a:sy n="122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3E6-D531-584A-97AA-4662398EA3A8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EC2EF-B98F-3D40-B273-F12CD6606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A20EB-A4DC-1C45-A471-EFF5F4059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6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9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7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5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5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65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 Counter using Thermal Tripwire Sensor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8: Janis </a:t>
            </a:r>
            <a:r>
              <a:rPr lang="en-US" dirty="0" err="1"/>
              <a:t>Intoy</a:t>
            </a:r>
            <a:r>
              <a:rPr lang="en-US" dirty="0"/>
              <a:t> and Emily Lam</a:t>
            </a:r>
          </a:p>
          <a:p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98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</a:t>
            </a:r>
            <a:r>
              <a:rPr lang="en-US" dirty="0" smtClean="0"/>
              <a:t>people together </a:t>
            </a:r>
            <a:endParaRPr lang="en-US" dirty="0"/>
          </a:p>
        </p:txBody>
      </p:sp>
      <p:pic>
        <p:nvPicPr>
          <p:cNvPr id="7" name="quickoutandin_tfoOb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579" y="2213651"/>
            <a:ext cx="6277461" cy="32132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673"/>
            <a:ext cx="525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50" y="1377501"/>
            <a:ext cx="5216750" cy="34778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7501"/>
            <a:ext cx="5216750" cy="3477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ln>
                <a:solidFill>
                  <a:srgbClr val="0432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432FF"/>
                    </a:solidFill>
                  </a:rPr>
                  <a:t>o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=0.2, </m:t>
                    </m:r>
                    <m:r>
                      <a:rPr lang="en-US" sz="2400" b="0" i="1" smtClean="0">
                        <a:latin typeface="Cambria Math" charset="0"/>
                      </a:rPr>
                      <m:t>𝜎</m:t>
                    </m:r>
                    <m:r>
                      <a:rPr lang="en-US" sz="2400" b="0" i="1" smtClean="0">
                        <a:latin typeface="Cambria Math" charset="0"/>
                      </a:rPr>
                      <m:t>=0.5, </m:t>
                    </m:r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   -.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=0.8,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(optical flow uses unmasked video)</a:t>
                </a:r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661" t="-2181" r="-332" b="-5607"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78257" y="5769133"/>
            <a:ext cx="213283" cy="189707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456075" y="4855334"/>
                <a:ext cx="4722253" cy="193899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o: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=2,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b="0" i="1" smtClean="0">
                        <a:latin typeface="Cambria Math" charset="0"/>
                      </a:rPr>
                      <m:t>=0.01, </m:t>
                    </m:r>
                    <m:r>
                      <a:rPr lang="en-US" sz="2400" b="0" i="1" smtClean="0">
                        <a:latin typeface="Cambria Math" charset="0"/>
                      </a:rPr>
                      <m:t>𝜃</m:t>
                    </m:r>
                    <m:r>
                      <a:rPr lang="en-US" sz="2400" b="0" i="1" smtClean="0">
                        <a:latin typeface="Cambria Math" charset="0"/>
                      </a:rPr>
                      <m:t>=2</m:t>
                    </m:r>
                  </m:oMath>
                </a14:m>
                <a:endParaRPr lang="en-US" sz="2400" dirty="0" smtClean="0"/>
              </a:p>
              <a:p>
                <a:pPr/>
                <a:r>
                  <a:rPr lang="en-US" sz="2400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=2,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=0.01,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/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    -.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=1,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=∞, 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  <m:r>
                      <a:rPr lang="en-US" sz="2400" b="0" i="1" smtClean="0">
                        <a:latin typeface="Cambria Math" charset="0"/>
                      </a:rPr>
                      <m:t>01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75" y="4855334"/>
                <a:ext cx="4722253" cy="1938992"/>
              </a:xfrm>
              <a:prstGeom prst="rect">
                <a:avLst/>
              </a:prstGeom>
              <a:blipFill rotWithShape="0">
                <a:blip r:embed="rId6"/>
                <a:stretch>
                  <a:fillRect l="-1802" t="-21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589394" y="5790081"/>
            <a:ext cx="169545" cy="16875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5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86" y="1774828"/>
            <a:ext cx="6527007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Results: People Count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2" y="1774827"/>
            <a:ext cx="6400800" cy="426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1">
                          <a:latin typeface="Cambria Math" charset="0"/>
                        </a:rPr>
                        <m:t>=0.2, </m:t>
                      </m:r>
                      <m:r>
                        <a:rPr lang="en-US" i="1">
                          <a:latin typeface="Cambria Math" charset="0"/>
                        </a:rPr>
                        <m:t>𝜎</m:t>
                      </m:r>
                      <m:r>
                        <a:rPr lang="en-US" i="1">
                          <a:latin typeface="Cambria Math" charset="0"/>
                        </a:rPr>
                        <m:t>=0.5, </m:t>
                      </m:r>
                      <m:r>
                        <a:rPr lang="en-US" i="1">
                          <a:latin typeface="Cambria Math" charset="0"/>
                        </a:rPr>
                        <m:t>𝜂</m:t>
                      </m:r>
                      <m:r>
                        <a:rPr lang="en-US" i="1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smtClean="0"/>
              <a:t>90% </a:t>
            </a:r>
            <a:r>
              <a:rPr lang="en-US" dirty="0"/>
              <a:t>accuracy</a:t>
            </a:r>
          </a:p>
          <a:p>
            <a:pPr lvl="1"/>
            <a:r>
              <a:rPr lang="en-US" dirty="0"/>
              <a:t>Known issues:</a:t>
            </a:r>
          </a:p>
          <a:p>
            <a:pPr lvl="2"/>
            <a:r>
              <a:rPr lang="en-US" dirty="0"/>
              <a:t>Foreground identification fails to detect </a:t>
            </a:r>
            <a:r>
              <a:rPr lang="en-US" dirty="0" smtClean="0"/>
              <a:t>person</a:t>
            </a:r>
          </a:p>
          <a:p>
            <a:pPr lvl="2"/>
            <a:r>
              <a:rPr lang="en-US" dirty="0" smtClean="0"/>
              <a:t>People walking in together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Challenges </a:t>
            </a:r>
          </a:p>
          <a:p>
            <a:pPr lvl="1"/>
            <a:r>
              <a:rPr lang="en-US" dirty="0"/>
              <a:t>Optical flow with too much temporal changes in the middle frames of an event</a:t>
            </a:r>
          </a:p>
          <a:p>
            <a:pPr lvl="1"/>
            <a:r>
              <a:rPr lang="en-US" dirty="0">
                <a:latin typeface="Arial"/>
                <a:cs typeface="Arial"/>
              </a:rPr>
              <a:t>Distinguishing noise versus fast motion in single frame events</a:t>
            </a:r>
          </a:p>
          <a:p>
            <a:pPr lvl="1"/>
            <a:r>
              <a:rPr lang="en-US" dirty="0">
                <a:latin typeface="Arial"/>
                <a:cs typeface="Arial"/>
              </a:rPr>
              <a:t>Mean thresholding for determining the start and stop of events</a:t>
            </a:r>
          </a:p>
          <a:p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Real-time demo</a:t>
            </a:r>
          </a:p>
          <a:p>
            <a:pPr lvl="2"/>
            <a:r>
              <a:rPr lang="en-US" dirty="0" smtClean="0"/>
              <a:t>Integrate </a:t>
            </a:r>
            <a:r>
              <a:rPr lang="en-US" dirty="0"/>
              <a:t>matlab with Raspberry Pi or port algorithm to Python</a:t>
            </a:r>
          </a:p>
        </p:txBody>
      </p:sp>
    </p:spTree>
    <p:extLst>
      <p:ext uri="{BB962C8B-B14F-4D97-AF65-F5344CB8AC3E}">
        <p14:creationId xmlns:p14="http://schemas.microsoft.com/office/powerpoint/2010/main" val="2763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1576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The efficiency of HVAC (Heating Ventilation &amp; Air Conditioning) systems can be improved by making them adaptive to the number of people in a room. </a:t>
            </a:r>
          </a:p>
          <a:p>
            <a:r>
              <a:rPr lang="en-US" dirty="0"/>
              <a:t>In order to estimate a room’s occupancy level, the Occusense Senior Design team has created a thermal sensor system to capture the motion of people through doorways. </a:t>
            </a:r>
          </a:p>
          <a:p>
            <a:r>
              <a:rPr lang="en-US" dirty="0"/>
              <a:t>We develop a real- time algorithm to detect the direction of motion of people passing through in order to continuously track the number of people in the room. 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5551260" y="2570909"/>
            <a:ext cx="4705555" cy="281538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54379" y="3855047"/>
            <a:ext cx="290457" cy="24742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5732" y="890337"/>
            <a:ext cx="1756611" cy="5814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Thermal Camera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1520" y="530211"/>
            <a:ext cx="792280" cy="995389"/>
          </a:xfrm>
          <a:prstGeom prst="rect">
            <a:avLst/>
          </a:prstGeom>
        </p:spPr>
      </p:pic>
      <p:sp>
        <p:nvSpPr>
          <p:cNvPr id="9" name="Trapezoid 8"/>
          <p:cNvSpPr/>
          <p:nvPr/>
        </p:nvSpPr>
        <p:spPr>
          <a:xfrm>
            <a:off x="6496344" y="1418724"/>
            <a:ext cx="2815389" cy="4758239"/>
          </a:xfrm>
          <a:prstGeom prst="trapezoid">
            <a:avLst/>
          </a:pr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79776" y="6062629"/>
            <a:ext cx="3308685" cy="433137"/>
          </a:xfrm>
          <a:prstGeom prst="ellipse">
            <a:avLst/>
          </a:prstGeom>
          <a:solidFill>
            <a:schemeClr val="bg2">
              <a:lumMod val="90000"/>
              <a:alpha val="81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50116" y="2430384"/>
            <a:ext cx="197317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 Enter?</a:t>
            </a:r>
          </a:p>
          <a:p>
            <a:pPr algn="ctr"/>
            <a:r>
              <a:rPr lang="en-US" dirty="0"/>
              <a:t>Person Exit?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50115" y="3808133"/>
            <a:ext cx="197317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Room Occupancy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998239" y="4981076"/>
            <a:ext cx="1828799" cy="34891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998237" y="5374361"/>
            <a:ext cx="1828799" cy="3489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Ventilation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998237" y="5784687"/>
            <a:ext cx="1828799" cy="3489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8903368" y="1027905"/>
            <a:ext cx="1540043" cy="2715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0810370" y="1682248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10786303" y="3148481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0768257" y="4245372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06962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Low frame </a:t>
            </a:r>
            <a:r>
              <a:rPr lang="en-US" dirty="0" smtClean="0"/>
              <a:t>rate (8-12 Hz)</a:t>
            </a:r>
            <a:r>
              <a:rPr lang="en-US" dirty="0"/>
              <a:t> and low resolution 16x4 array thermal sensor</a:t>
            </a:r>
          </a:p>
          <a:p>
            <a:r>
              <a:rPr lang="en-US" dirty="0"/>
              <a:t>Low number </a:t>
            </a:r>
            <a:r>
              <a:rPr lang="en-US" dirty="0" smtClean="0"/>
              <a:t>of entry </a:t>
            </a:r>
            <a:r>
              <a:rPr lang="en-US" dirty="0"/>
              <a:t>points</a:t>
            </a:r>
          </a:p>
          <a:p>
            <a:pPr lvl="1"/>
            <a:r>
              <a:rPr lang="en-US" dirty="0"/>
              <a:t>Tripwire methodology</a:t>
            </a:r>
          </a:p>
          <a:p>
            <a:r>
              <a:rPr lang="en-US" dirty="0"/>
              <a:t>Background has slow temporal dynamics</a:t>
            </a:r>
          </a:p>
          <a:p>
            <a:r>
              <a:rPr lang="en-US" dirty="0"/>
              <a:t>Data starts with some number of background-only frames</a:t>
            </a:r>
          </a:p>
          <a:p>
            <a:r>
              <a:rPr lang="en-US" dirty="0"/>
              <a:t>Only vertical direction matters</a:t>
            </a:r>
          </a:p>
        </p:txBody>
      </p:sp>
      <p:pic>
        <p:nvPicPr>
          <p:cNvPr id="5" name="tempName_IeDG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5162" y="1360170"/>
            <a:ext cx="6568861" cy="44704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429030" y="1825624"/>
            <a:ext cx="796066" cy="128333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10800000">
            <a:off x="11395934" y="1825624"/>
            <a:ext cx="796066" cy="128333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73628" y="2151533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97" y="2173049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1000329" y="4524375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Foreground Mask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800260" y="4085312"/>
            <a:ext cx="2940132" cy="3698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3. Keep track of occupancy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Three-step Approach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90933" y="2476500"/>
            <a:ext cx="64321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77070" y="2200275"/>
            <a:ext cx="169432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Subtraction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11302" y="2333625"/>
            <a:ext cx="128643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Foreground Mask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11236" y="3590925"/>
            <a:ext cx="16943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Optical Flow</a:t>
            </a:r>
          </a:p>
          <a:p>
            <a:pPr algn="ctr"/>
            <a:r>
              <a:rPr lang="en-US" dirty="0"/>
              <a:t>Algorithm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2029238" y="2657475"/>
            <a:ext cx="643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4372865" y="2657475"/>
            <a:ext cx="10421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6059134" y="2981325"/>
            <a:ext cx="0" cy="61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97767" y="3590925"/>
            <a:ext cx="1100418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Spatial Gradients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 flipV="1">
            <a:off x="6907031" y="3914775"/>
            <a:ext cx="7933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2498" y="4800600"/>
            <a:ext cx="1286436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Classifier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H="1">
            <a:off x="8240803" y="4238625"/>
            <a:ext cx="7447" cy="540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774640" y="4695825"/>
            <a:ext cx="86285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People Count</a:t>
            </a:r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8888635" y="4981575"/>
            <a:ext cx="88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4" descr="quiver_gradients.png"/>
          <p:cNvPicPr>
            <a:picLocks noChangeAspect="1"/>
          </p:cNvPicPr>
          <p:nvPr/>
        </p:nvPicPr>
        <p:blipFill rotWithShape="1">
          <a:blip r:embed="rId3"/>
          <a:srcRect l="7289" t="31665" r="5486" b="30352"/>
          <a:stretch/>
        </p:blipFill>
        <p:spPr>
          <a:xfrm>
            <a:off x="733574" y="4933950"/>
            <a:ext cx="4064994" cy="132934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047963" y="6076950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Spatial Gradients Quiver</a:t>
            </a:r>
          </a:p>
        </p:txBody>
      </p:sp>
      <p:pic>
        <p:nvPicPr>
          <p:cNvPr id="69" name="Picture 9" descr="foreground_example.png"/>
          <p:cNvPicPr>
            <a:picLocks noChangeAspect="1"/>
          </p:cNvPicPr>
          <p:nvPr/>
        </p:nvPicPr>
        <p:blipFill rotWithShape="1">
          <a:blip r:embed="rId4"/>
          <a:srcRect l="9364" t="20693" r="7773" b="22359"/>
          <a:stretch/>
        </p:blipFill>
        <p:spPr>
          <a:xfrm>
            <a:off x="838371" y="3390900"/>
            <a:ext cx="3848920" cy="1218574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456943" y="2028825"/>
            <a:ext cx="4332795" cy="11969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09154" y="3314700"/>
            <a:ext cx="3885609" cy="103981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418979" y="4457700"/>
            <a:ext cx="3380784" cy="103981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353154" y="1628775"/>
            <a:ext cx="3425066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1. Detect a person in the doorway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07033" y="2942312"/>
            <a:ext cx="440228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b="1" dirty="0"/>
              <a:t>2. Determine direction person is moving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88" y="1348762"/>
            <a:ext cx="5638800" cy="5256826"/>
          </a:xfr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Running Gaussian average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(with adaptive threshold)</a:t>
            </a:r>
          </a:p>
          <a:p>
            <a:pPr marL="0" indent="0">
              <a:buNone/>
            </a:pPr>
            <a:r>
              <a:rPr lang="en-US" dirty="0"/>
              <a:t>background at each pixel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Foreground-adaptive</a:t>
            </a:r>
          </a:p>
          <a:p>
            <a:pPr marL="0" indent="0">
              <a:buFont typeface="Arial"/>
              <a:buNone/>
            </a:pPr>
            <a:r>
              <a:rPr lang="en-US" b="1" dirty="0"/>
              <a:t>	</a:t>
            </a:r>
            <a:r>
              <a:rPr lang="en-US" dirty="0"/>
              <a:t>(McHugh et al., 2009)</a:t>
            </a:r>
          </a:p>
          <a:p>
            <a:pPr marL="0" indent="0">
              <a:buNone/>
            </a:pPr>
            <a:r>
              <a:rPr lang="en-US" dirty="0"/>
              <a:t>Kernel density estimation of background and foreground 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52" y="2895600"/>
            <a:ext cx="4138251" cy="703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8" y="3736139"/>
            <a:ext cx="4563901" cy="1072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19" y="3790950"/>
            <a:ext cx="4220491" cy="1234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" y="4764301"/>
            <a:ext cx="3944278" cy="18222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3" y="4809503"/>
            <a:ext cx="3764906" cy="173734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7125" y="4076700"/>
            <a:ext cx="380990" cy="5238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&lt;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51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59" y="1363663"/>
            <a:ext cx="5674941" cy="5251450"/>
          </a:xfr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Gradient-based optical flow </a:t>
            </a:r>
            <a:endParaRPr lang="en-US" dirty="0"/>
          </a:p>
          <a:p>
            <a:r>
              <a:rPr lang="en-US" dirty="0"/>
              <a:t>Velocity can be modeled using spatially and temporal gradients</a:t>
            </a:r>
          </a:p>
          <a:p>
            <a:pPr lvl="1"/>
            <a:r>
              <a:rPr lang="en-US" dirty="0"/>
              <a:t>Only vertical changes matter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large v_y would correspond to a lot of motion in that direction</a:t>
            </a:r>
          </a:p>
          <a:p>
            <a:endParaRPr lang="en-US" sz="3200" dirty="0"/>
          </a:p>
          <a:p>
            <a:r>
              <a:rPr lang="en-US" dirty="0"/>
              <a:t>Due to boundary conditions, there are only 3x16 gradients</a:t>
            </a:r>
            <a:endParaRPr lang="en-US" sz="3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6" y="2924175"/>
            <a:ext cx="1491129" cy="112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43" y="3086100"/>
            <a:ext cx="2702854" cy="792328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3372537" y="3276600"/>
            <a:ext cx="450276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Direction Classifier</a:t>
            </a:r>
          </a:p>
          <a:p>
            <a:r>
              <a:rPr lang="en-US" dirty="0"/>
              <a:t>Spatial gradients are row-averaged and column averaged per a frame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Direction is computed based on the first and last frame of an event, comparing the gradients to obtain a direction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event is defined as consecutive frames when motion is detected</a:t>
            </a:r>
          </a:p>
          <a:p>
            <a:endParaRPr lang="en-US" dirty="0"/>
          </a:p>
          <a:p>
            <a:r>
              <a:rPr lang="en-US" dirty="0"/>
              <a:t>Dynamic parameters for corner cases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24047" y="3133725"/>
            <a:ext cx="455989" cy="68356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/>
              <a:t>Walking </a:t>
            </a:r>
            <a:r>
              <a:rPr lang="en-US" smtClean="0"/>
              <a:t>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90" y="1993187"/>
            <a:ext cx="5104410" cy="3402940"/>
          </a:xfrm>
        </p:spPr>
      </p:pic>
      <p:pic>
        <p:nvPicPr>
          <p:cNvPr id="5" name="two_out_psv2yJ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874892"/>
            <a:ext cx="5459296" cy="36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Lingering by the door</a:t>
            </a:r>
          </a:p>
        </p:txBody>
      </p:sp>
      <p:pic>
        <p:nvPicPr>
          <p:cNvPr id="4" name="Picture 4" descr="lingerThrough.pn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39156" y="1835423"/>
            <a:ext cx="5413638" cy="3479944"/>
          </a:xfrm>
          <a:prstGeom prst="rect">
            <a:avLst/>
          </a:prstGeom>
        </p:spPr>
      </p:pic>
      <p:pic>
        <p:nvPicPr>
          <p:cNvPr id="3" name="lingerThrough_GUZi5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655" y="1724025"/>
            <a:ext cx="5587501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 running through door </a:t>
            </a:r>
          </a:p>
        </p:txBody>
      </p:sp>
      <p:pic>
        <p:nvPicPr>
          <p:cNvPr id="5" name="runoutandin_d6msP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690688"/>
            <a:ext cx="5738117" cy="40035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27" y="1814111"/>
            <a:ext cx="5635064" cy="3756709"/>
          </a:xfrm>
        </p:spPr>
      </p:pic>
    </p:spTree>
    <p:extLst>
      <p:ext uri="{BB962C8B-B14F-4D97-AF65-F5344CB8AC3E}">
        <p14:creationId xmlns:p14="http://schemas.microsoft.com/office/powerpoint/2010/main" val="15347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405</Words>
  <Application>Microsoft Macintosh PowerPoint</Application>
  <PresentationFormat>Widescreen</PresentationFormat>
  <Paragraphs>122</Paragraphs>
  <Slides>14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Cambria Math</vt:lpstr>
      <vt:lpstr>Arial</vt:lpstr>
      <vt:lpstr>Office Theme</vt:lpstr>
      <vt:lpstr>People Counter using Thermal Tripwire Sensor</vt:lpstr>
      <vt:lpstr>Problem Statement</vt:lpstr>
      <vt:lpstr>Assumptions and Constraints</vt:lpstr>
      <vt:lpstr>Implementation: Three-step Approach</vt:lpstr>
      <vt:lpstr>Background Subtraction</vt:lpstr>
      <vt:lpstr>Optical Flow</vt:lpstr>
      <vt:lpstr>Example: Walking out</vt:lpstr>
      <vt:lpstr>Example: Lingering by the door</vt:lpstr>
      <vt:lpstr>Example: Person running through door </vt:lpstr>
      <vt:lpstr>Example: Multiple people together </vt:lpstr>
      <vt:lpstr>Intermediate Results</vt:lpstr>
      <vt:lpstr>Final Results: People Count</vt:lpstr>
      <vt:lpstr>Conclusions and Future Work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Counter using Thermal Tripwire Sensor</dc:title>
  <dc:creator>Emily Lam</dc:creator>
  <cp:lastModifiedBy>Microsoft Office User</cp:lastModifiedBy>
  <cp:revision>34</cp:revision>
  <dcterms:created xsi:type="dcterms:W3CDTF">2017-04-19T17:49:44Z</dcterms:created>
  <dcterms:modified xsi:type="dcterms:W3CDTF">2017-05-03T15:15:26Z</dcterms:modified>
</cp:coreProperties>
</file>